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dolescence" charset="1" panose="00000500000000000000"/>
      <p:regular r:id="rId16"/>
    </p:embeddedFont>
    <p:embeddedFont>
      <p:font typeface="Questrial" charset="1" panose="02000000000000000000"/>
      <p:regular r:id="rId17"/>
    </p:embeddedFont>
    <p:embeddedFont>
      <p:font typeface="Shrikhand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883147" y="1102351"/>
            <a:ext cx="2095076" cy="1209593"/>
          </a:xfrm>
          <a:prstGeom prst="line">
            <a:avLst/>
          </a:prstGeom>
          <a:ln cap="flat" w="66675">
            <a:solidFill>
              <a:srgbClr val="1839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924529" y="1159894"/>
            <a:ext cx="2095076" cy="1209593"/>
          </a:xfrm>
          <a:prstGeom prst="line">
            <a:avLst/>
          </a:prstGeom>
          <a:ln cap="flat" w="66675">
            <a:solidFill>
              <a:srgbClr val="1839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98789" y="2055111"/>
            <a:ext cx="13691597" cy="6176777"/>
          </a:xfrm>
          <a:custGeom>
            <a:avLst/>
            <a:gdLst/>
            <a:ahLst/>
            <a:cxnLst/>
            <a:rect r="r" b="b" t="t" l="l"/>
            <a:pathLst>
              <a:path h="6176777" w="13691597">
                <a:moveTo>
                  <a:pt x="0" y="0"/>
                </a:moveTo>
                <a:lnTo>
                  <a:pt x="13691597" y="0"/>
                </a:lnTo>
                <a:lnTo>
                  <a:pt x="13691597" y="6176778"/>
                </a:lnTo>
                <a:lnTo>
                  <a:pt x="0" y="617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0326" y="2391472"/>
            <a:ext cx="13148521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BUSINESS INTELLIGENCE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65682" y="511618"/>
            <a:ext cx="3222318" cy="2654019"/>
          </a:xfrm>
          <a:custGeom>
            <a:avLst/>
            <a:gdLst/>
            <a:ahLst/>
            <a:cxnLst/>
            <a:rect r="r" b="b" t="t" l="l"/>
            <a:pathLst>
              <a:path h="2654019" w="3222318">
                <a:moveTo>
                  <a:pt x="0" y="0"/>
                </a:moveTo>
                <a:lnTo>
                  <a:pt x="3222318" y="0"/>
                </a:lnTo>
                <a:lnTo>
                  <a:pt x="3222318" y="2654019"/>
                </a:lnTo>
                <a:lnTo>
                  <a:pt x="0" y="2654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601" y="5799829"/>
            <a:ext cx="4166913" cy="4267788"/>
          </a:xfrm>
          <a:custGeom>
            <a:avLst/>
            <a:gdLst/>
            <a:ahLst/>
            <a:cxnLst/>
            <a:rect r="r" b="b" t="t" l="l"/>
            <a:pathLst>
              <a:path h="4267788" w="4166913">
                <a:moveTo>
                  <a:pt x="0" y="0"/>
                </a:moveTo>
                <a:lnTo>
                  <a:pt x="4166914" y="0"/>
                </a:lnTo>
                <a:lnTo>
                  <a:pt x="4166914" y="4267788"/>
                </a:lnTo>
                <a:lnTo>
                  <a:pt x="0" y="4267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86008" y="1028700"/>
            <a:ext cx="457992" cy="4579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A60"/>
            </a:solidFill>
            <a:ln w="9525" cap="sq">
              <a:solidFill>
                <a:srgbClr val="FF202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497450" y="7043735"/>
            <a:ext cx="4382438" cy="3023882"/>
          </a:xfrm>
          <a:custGeom>
            <a:avLst/>
            <a:gdLst/>
            <a:ahLst/>
            <a:cxnLst/>
            <a:rect r="r" b="b" t="t" l="l"/>
            <a:pathLst>
              <a:path h="3023882" w="4382438">
                <a:moveTo>
                  <a:pt x="0" y="0"/>
                </a:moveTo>
                <a:lnTo>
                  <a:pt x="4382438" y="0"/>
                </a:lnTo>
                <a:lnTo>
                  <a:pt x="4382438" y="3023882"/>
                </a:lnTo>
                <a:lnTo>
                  <a:pt x="0" y="3023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9601" y="238532"/>
            <a:ext cx="5694903" cy="1580336"/>
          </a:xfrm>
          <a:custGeom>
            <a:avLst/>
            <a:gdLst/>
            <a:ahLst/>
            <a:cxnLst/>
            <a:rect r="r" b="b" t="t" l="l"/>
            <a:pathLst>
              <a:path h="1580336" w="5694903">
                <a:moveTo>
                  <a:pt x="0" y="0"/>
                </a:moveTo>
                <a:lnTo>
                  <a:pt x="5694904" y="0"/>
                </a:lnTo>
                <a:lnTo>
                  <a:pt x="5694904" y="1580336"/>
                </a:lnTo>
                <a:lnTo>
                  <a:pt x="0" y="15803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37665" y="4454687"/>
            <a:ext cx="5415558" cy="326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8716" indent="-649358" lvl="1">
              <a:lnSpc>
                <a:spcPts val="8421"/>
              </a:lnSpc>
              <a:buFont typeface="Arial"/>
              <a:buChar char="•"/>
            </a:pPr>
            <a:r>
              <a:rPr lang="en-US" sz="6015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Shirley Tompson</a:t>
            </a:r>
          </a:p>
          <a:p>
            <a:pPr algn="l" marL="1298716" indent="-649358" lvl="1">
              <a:lnSpc>
                <a:spcPts val="8421"/>
              </a:lnSpc>
              <a:buFont typeface="Arial"/>
              <a:buChar char="•"/>
            </a:pPr>
            <a:r>
              <a:rPr lang="en-US" sz="6015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Samantha Lezma</a:t>
            </a:r>
          </a:p>
          <a:p>
            <a:pPr algn="l" marL="1298716" indent="-649358" lvl="1">
              <a:lnSpc>
                <a:spcPts val="8421"/>
              </a:lnSpc>
              <a:buFont typeface="Arial"/>
              <a:buChar char="•"/>
            </a:pPr>
            <a:r>
              <a:rPr lang="en-US" sz="6015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Yannella Lopez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883147" y="1102351"/>
            <a:ext cx="2095076" cy="1209593"/>
          </a:xfrm>
          <a:prstGeom prst="line">
            <a:avLst/>
          </a:prstGeom>
          <a:ln cap="flat" w="66675">
            <a:solidFill>
              <a:srgbClr val="1839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924529" y="1159894"/>
            <a:ext cx="2095076" cy="1209593"/>
          </a:xfrm>
          <a:prstGeom prst="line">
            <a:avLst/>
          </a:prstGeom>
          <a:ln cap="flat" w="66675">
            <a:solidFill>
              <a:srgbClr val="1839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98789" y="2055111"/>
            <a:ext cx="13691597" cy="6176777"/>
          </a:xfrm>
          <a:custGeom>
            <a:avLst/>
            <a:gdLst/>
            <a:ahLst/>
            <a:cxnLst/>
            <a:rect r="r" b="b" t="t" l="l"/>
            <a:pathLst>
              <a:path h="6176777" w="13691597">
                <a:moveTo>
                  <a:pt x="0" y="0"/>
                </a:moveTo>
                <a:lnTo>
                  <a:pt x="13691597" y="0"/>
                </a:lnTo>
                <a:lnTo>
                  <a:pt x="13691597" y="6176778"/>
                </a:lnTo>
                <a:lnTo>
                  <a:pt x="0" y="617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0326" y="3891653"/>
            <a:ext cx="13148521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MUCHAS GRACIAS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65682" y="511618"/>
            <a:ext cx="3222318" cy="2654019"/>
          </a:xfrm>
          <a:custGeom>
            <a:avLst/>
            <a:gdLst/>
            <a:ahLst/>
            <a:cxnLst/>
            <a:rect r="r" b="b" t="t" l="l"/>
            <a:pathLst>
              <a:path h="2654019" w="3222318">
                <a:moveTo>
                  <a:pt x="0" y="0"/>
                </a:moveTo>
                <a:lnTo>
                  <a:pt x="3222318" y="0"/>
                </a:lnTo>
                <a:lnTo>
                  <a:pt x="3222318" y="2654019"/>
                </a:lnTo>
                <a:lnTo>
                  <a:pt x="0" y="2654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601" y="5799829"/>
            <a:ext cx="4166913" cy="4267788"/>
          </a:xfrm>
          <a:custGeom>
            <a:avLst/>
            <a:gdLst/>
            <a:ahLst/>
            <a:cxnLst/>
            <a:rect r="r" b="b" t="t" l="l"/>
            <a:pathLst>
              <a:path h="4267788" w="4166913">
                <a:moveTo>
                  <a:pt x="0" y="0"/>
                </a:moveTo>
                <a:lnTo>
                  <a:pt x="4166914" y="0"/>
                </a:lnTo>
                <a:lnTo>
                  <a:pt x="4166914" y="4267788"/>
                </a:lnTo>
                <a:lnTo>
                  <a:pt x="0" y="4267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86008" y="1028700"/>
            <a:ext cx="457992" cy="4579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A60"/>
            </a:solidFill>
            <a:ln w="9525" cap="sq">
              <a:solidFill>
                <a:srgbClr val="FF202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497450" y="7043735"/>
            <a:ext cx="4382438" cy="3023882"/>
          </a:xfrm>
          <a:custGeom>
            <a:avLst/>
            <a:gdLst/>
            <a:ahLst/>
            <a:cxnLst/>
            <a:rect r="r" b="b" t="t" l="l"/>
            <a:pathLst>
              <a:path h="3023882" w="4382438">
                <a:moveTo>
                  <a:pt x="0" y="0"/>
                </a:moveTo>
                <a:lnTo>
                  <a:pt x="4382438" y="0"/>
                </a:lnTo>
                <a:lnTo>
                  <a:pt x="4382438" y="3023882"/>
                </a:lnTo>
                <a:lnTo>
                  <a:pt x="0" y="3023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9601" y="238532"/>
            <a:ext cx="5694903" cy="1580336"/>
          </a:xfrm>
          <a:custGeom>
            <a:avLst/>
            <a:gdLst/>
            <a:ahLst/>
            <a:cxnLst/>
            <a:rect r="r" b="b" t="t" l="l"/>
            <a:pathLst>
              <a:path h="1580336" w="5694903">
                <a:moveTo>
                  <a:pt x="0" y="0"/>
                </a:moveTo>
                <a:lnTo>
                  <a:pt x="5694904" y="0"/>
                </a:lnTo>
                <a:lnTo>
                  <a:pt x="5694904" y="1580336"/>
                </a:lnTo>
                <a:lnTo>
                  <a:pt x="0" y="15803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133" y="619855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8475" y="0"/>
            <a:ext cx="2101649" cy="1984422"/>
          </a:xfrm>
          <a:custGeom>
            <a:avLst/>
            <a:gdLst/>
            <a:ahLst/>
            <a:cxnLst/>
            <a:rect r="r" b="b" t="t" l="l"/>
            <a:pathLst>
              <a:path h="1984422" w="2101649">
                <a:moveTo>
                  <a:pt x="0" y="0"/>
                </a:moveTo>
                <a:lnTo>
                  <a:pt x="2101650" y="0"/>
                </a:lnTo>
                <a:lnTo>
                  <a:pt x="2101650" y="1984422"/>
                </a:lnTo>
                <a:lnTo>
                  <a:pt x="0" y="19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56" t="0" r="-53967" b="-523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42828" y="1875848"/>
            <a:ext cx="8115300" cy="6816913"/>
            <a:chOff x="0" y="0"/>
            <a:chExt cx="2137363" cy="17954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795401"/>
            </a:xfrm>
            <a:custGeom>
              <a:avLst/>
              <a:gdLst/>
              <a:ahLst/>
              <a:cxnLst/>
              <a:rect r="r" b="b" t="t" l="l"/>
              <a:pathLst>
                <a:path h="1795401" w="2137363">
                  <a:moveTo>
                    <a:pt x="51515" y="0"/>
                  </a:moveTo>
                  <a:lnTo>
                    <a:pt x="2085847" y="0"/>
                  </a:lnTo>
                  <a:cubicBezTo>
                    <a:pt x="2099510" y="0"/>
                    <a:pt x="2112613" y="5428"/>
                    <a:pt x="2122274" y="15089"/>
                  </a:cubicBezTo>
                  <a:cubicBezTo>
                    <a:pt x="2131935" y="24750"/>
                    <a:pt x="2137363" y="37853"/>
                    <a:pt x="2137363" y="51515"/>
                  </a:cubicBezTo>
                  <a:lnTo>
                    <a:pt x="2137363" y="1743886"/>
                  </a:lnTo>
                  <a:cubicBezTo>
                    <a:pt x="2137363" y="1772337"/>
                    <a:pt x="2114299" y="1795401"/>
                    <a:pt x="2085847" y="1795401"/>
                  </a:cubicBezTo>
                  <a:lnTo>
                    <a:pt x="51515" y="1795401"/>
                  </a:lnTo>
                  <a:cubicBezTo>
                    <a:pt x="23064" y="1795401"/>
                    <a:pt x="0" y="1772337"/>
                    <a:pt x="0" y="1743886"/>
                  </a:cubicBezTo>
                  <a:lnTo>
                    <a:pt x="0" y="51515"/>
                  </a:lnTo>
                  <a:cubicBezTo>
                    <a:pt x="0" y="23064"/>
                    <a:pt x="23064" y="0"/>
                    <a:pt x="51515" y="0"/>
                  </a:cubicBezTo>
                  <a:close/>
                </a:path>
              </a:pathLst>
            </a:custGeom>
            <a:solidFill>
              <a:srgbClr val="FFED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137363" cy="18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7542" y="476171"/>
            <a:ext cx="10702071" cy="9430391"/>
            <a:chOff x="0" y="0"/>
            <a:chExt cx="2818652" cy="2483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8652" cy="2483724"/>
            </a:xfrm>
            <a:custGeom>
              <a:avLst/>
              <a:gdLst/>
              <a:ahLst/>
              <a:cxnLst/>
              <a:rect r="r" b="b" t="t" l="l"/>
              <a:pathLst>
                <a:path h="2483724" w="2818652">
                  <a:moveTo>
                    <a:pt x="39064" y="0"/>
                  </a:moveTo>
                  <a:lnTo>
                    <a:pt x="2779588" y="0"/>
                  </a:lnTo>
                  <a:cubicBezTo>
                    <a:pt x="2801163" y="0"/>
                    <a:pt x="2818652" y="17489"/>
                    <a:pt x="2818652" y="39064"/>
                  </a:cubicBezTo>
                  <a:lnTo>
                    <a:pt x="2818652" y="2444660"/>
                  </a:lnTo>
                  <a:cubicBezTo>
                    <a:pt x="2818652" y="2455021"/>
                    <a:pt x="2814537" y="2464957"/>
                    <a:pt x="2807211" y="2472283"/>
                  </a:cubicBezTo>
                  <a:cubicBezTo>
                    <a:pt x="2799885" y="2479609"/>
                    <a:pt x="2789949" y="2483724"/>
                    <a:pt x="2779588" y="2483724"/>
                  </a:cubicBezTo>
                  <a:lnTo>
                    <a:pt x="39064" y="2483724"/>
                  </a:lnTo>
                  <a:cubicBezTo>
                    <a:pt x="17489" y="2483724"/>
                    <a:pt x="0" y="2466235"/>
                    <a:pt x="0" y="2444660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818652" cy="257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51892" y="798739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9613" y="2195198"/>
            <a:ext cx="5079148" cy="6178213"/>
          </a:xfrm>
          <a:custGeom>
            <a:avLst/>
            <a:gdLst/>
            <a:ahLst/>
            <a:cxnLst/>
            <a:rect r="r" b="b" t="t" l="l"/>
            <a:pathLst>
              <a:path h="6178213" w="5079148">
                <a:moveTo>
                  <a:pt x="0" y="0"/>
                </a:moveTo>
                <a:lnTo>
                  <a:pt x="5079148" y="0"/>
                </a:lnTo>
                <a:lnTo>
                  <a:pt x="5079148" y="6178213"/>
                </a:lnTo>
                <a:lnTo>
                  <a:pt x="0" y="617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366" t="-14378" r="-5699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8526" y="123746"/>
            <a:ext cx="9077383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ACERCA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51088"/>
            <a:ext cx="9797035" cy="15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80"/>
              </a:lnSpc>
              <a:spcBef>
                <a:spcPct val="0"/>
              </a:spcBef>
            </a:pPr>
            <a:r>
              <a:rPr lang="en-US" sz="2271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Airbnb basa su modelo en una plataforma digital que conecta anfitriones con huéspedes para estancias y experiencias, combinando oferta online (búsqueda, reserva y pago) con servicio offline prestado por los anfitriones en los alojamientos.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133" y="1898697"/>
            <a:ext cx="2214679" cy="79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4709">
                <a:solidFill>
                  <a:srgbClr val="FFA4A7"/>
                </a:solidFill>
                <a:latin typeface="Shrikhand"/>
                <a:ea typeface="Shrikhand"/>
                <a:cs typeface="Shrikhand"/>
                <a:sym typeface="Shrikhand"/>
              </a:rPr>
              <a:t>Airbnb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690502"/>
            <a:ext cx="2235812" cy="81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4"/>
              </a:lnSpc>
            </a:pPr>
            <a:r>
              <a:rPr lang="en-US" sz="4717">
                <a:solidFill>
                  <a:srgbClr val="FFA4A7"/>
                </a:solidFill>
                <a:latin typeface="Shrikhand"/>
                <a:ea typeface="Shrikhand"/>
                <a:cs typeface="Shrikhand"/>
                <a:sym typeface="Shrikhand"/>
              </a:rPr>
              <a:t>Misión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573450"/>
            <a:ext cx="9797035" cy="119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Crear un mundo en el que cualquier persona pueda pertenecer en cualquier lugar, fomentando conexión y hospitalidad a través de su comunidad global de anfitriones y huéspedes.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169" y="7014160"/>
            <a:ext cx="2054875" cy="81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4"/>
              </a:lnSpc>
            </a:pPr>
            <a:r>
              <a:rPr lang="en-US" sz="4717">
                <a:solidFill>
                  <a:srgbClr val="FFA4A7"/>
                </a:solidFill>
                <a:latin typeface="Shrikhand"/>
                <a:ea typeface="Shrikhand"/>
                <a:cs typeface="Shrikhand"/>
                <a:sym typeface="Shrikhand"/>
              </a:rPr>
              <a:t>Visión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169" y="7977306"/>
            <a:ext cx="9797035" cy="159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Impulsar una forma de viaje auténtica, local, inclusiva y sostenible donde las personas se sientan bienvenidas y conectadas, apoyándose en su comunidad y en la confianza para hacer posible “pertenecer en cualquier lugar”.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133" y="619855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8475" y="0"/>
            <a:ext cx="2101649" cy="1984422"/>
          </a:xfrm>
          <a:custGeom>
            <a:avLst/>
            <a:gdLst/>
            <a:ahLst/>
            <a:cxnLst/>
            <a:rect r="r" b="b" t="t" l="l"/>
            <a:pathLst>
              <a:path h="1984422" w="2101649">
                <a:moveTo>
                  <a:pt x="0" y="0"/>
                </a:moveTo>
                <a:lnTo>
                  <a:pt x="2101650" y="0"/>
                </a:lnTo>
                <a:lnTo>
                  <a:pt x="2101650" y="1984422"/>
                </a:lnTo>
                <a:lnTo>
                  <a:pt x="0" y="19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56" t="0" r="-53967" b="-523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42828" y="1875848"/>
            <a:ext cx="8115300" cy="6816913"/>
            <a:chOff x="0" y="0"/>
            <a:chExt cx="2137363" cy="17954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795401"/>
            </a:xfrm>
            <a:custGeom>
              <a:avLst/>
              <a:gdLst/>
              <a:ahLst/>
              <a:cxnLst/>
              <a:rect r="r" b="b" t="t" l="l"/>
              <a:pathLst>
                <a:path h="1795401" w="2137363">
                  <a:moveTo>
                    <a:pt x="51515" y="0"/>
                  </a:moveTo>
                  <a:lnTo>
                    <a:pt x="2085847" y="0"/>
                  </a:lnTo>
                  <a:cubicBezTo>
                    <a:pt x="2099510" y="0"/>
                    <a:pt x="2112613" y="5428"/>
                    <a:pt x="2122274" y="15089"/>
                  </a:cubicBezTo>
                  <a:cubicBezTo>
                    <a:pt x="2131935" y="24750"/>
                    <a:pt x="2137363" y="37853"/>
                    <a:pt x="2137363" y="51515"/>
                  </a:cubicBezTo>
                  <a:lnTo>
                    <a:pt x="2137363" y="1743886"/>
                  </a:lnTo>
                  <a:cubicBezTo>
                    <a:pt x="2137363" y="1772337"/>
                    <a:pt x="2114299" y="1795401"/>
                    <a:pt x="2085847" y="1795401"/>
                  </a:cubicBezTo>
                  <a:lnTo>
                    <a:pt x="51515" y="1795401"/>
                  </a:lnTo>
                  <a:cubicBezTo>
                    <a:pt x="23064" y="1795401"/>
                    <a:pt x="0" y="1772337"/>
                    <a:pt x="0" y="1743886"/>
                  </a:cubicBezTo>
                  <a:lnTo>
                    <a:pt x="0" y="51515"/>
                  </a:lnTo>
                  <a:cubicBezTo>
                    <a:pt x="0" y="23064"/>
                    <a:pt x="23064" y="0"/>
                    <a:pt x="51515" y="0"/>
                  </a:cubicBezTo>
                  <a:close/>
                </a:path>
              </a:pathLst>
            </a:custGeom>
            <a:solidFill>
              <a:srgbClr val="FFED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137363" cy="18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7542" y="476171"/>
            <a:ext cx="10702071" cy="9430391"/>
            <a:chOff x="0" y="0"/>
            <a:chExt cx="2818652" cy="2483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8652" cy="2483724"/>
            </a:xfrm>
            <a:custGeom>
              <a:avLst/>
              <a:gdLst/>
              <a:ahLst/>
              <a:cxnLst/>
              <a:rect r="r" b="b" t="t" l="l"/>
              <a:pathLst>
                <a:path h="2483724" w="2818652">
                  <a:moveTo>
                    <a:pt x="39064" y="0"/>
                  </a:moveTo>
                  <a:lnTo>
                    <a:pt x="2779588" y="0"/>
                  </a:lnTo>
                  <a:cubicBezTo>
                    <a:pt x="2801163" y="0"/>
                    <a:pt x="2818652" y="17489"/>
                    <a:pt x="2818652" y="39064"/>
                  </a:cubicBezTo>
                  <a:lnTo>
                    <a:pt x="2818652" y="2444660"/>
                  </a:lnTo>
                  <a:cubicBezTo>
                    <a:pt x="2818652" y="2455021"/>
                    <a:pt x="2814537" y="2464957"/>
                    <a:pt x="2807211" y="2472283"/>
                  </a:cubicBezTo>
                  <a:cubicBezTo>
                    <a:pt x="2799885" y="2479609"/>
                    <a:pt x="2789949" y="2483724"/>
                    <a:pt x="2779588" y="2483724"/>
                  </a:cubicBezTo>
                  <a:lnTo>
                    <a:pt x="39064" y="2483724"/>
                  </a:lnTo>
                  <a:cubicBezTo>
                    <a:pt x="17489" y="2483724"/>
                    <a:pt x="0" y="2466235"/>
                    <a:pt x="0" y="2444660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818652" cy="257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83084" y="992211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9613" y="2265704"/>
            <a:ext cx="4959312" cy="6037202"/>
          </a:xfrm>
          <a:custGeom>
            <a:avLst/>
            <a:gdLst/>
            <a:ahLst/>
            <a:cxnLst/>
            <a:rect r="r" b="b" t="t" l="l"/>
            <a:pathLst>
              <a:path h="6037202" w="4959312">
                <a:moveTo>
                  <a:pt x="0" y="0"/>
                </a:moveTo>
                <a:lnTo>
                  <a:pt x="4959312" y="0"/>
                </a:lnTo>
                <a:lnTo>
                  <a:pt x="4959312" y="6037201"/>
                </a:lnTo>
                <a:lnTo>
                  <a:pt x="0" y="6037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940" t="0" r="-3873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9169" y="823585"/>
            <a:ext cx="9077383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PROBLEMÁTICA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5294" y="2979680"/>
            <a:ext cx="9706566" cy="504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Airbnb enfrenta el desafío de gestionar una gran cantidad de datos provenientes de millones de propiedades, reservas y reseñas a nivel global. La información no siempre está estandarizada ni limpia, lo que dificulta la identificación de factores clave como la ocupación de propiedades, la satisfacción de los huéspedes y el desempeño de los anfitriones. Esto limita la capacidad de tomar decisiones estratégicas basadas en datos, afectando la competitividad de Airbnb frente a otras plataformas de hospedaje.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133" y="619855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8475" y="0"/>
            <a:ext cx="2101649" cy="1984422"/>
          </a:xfrm>
          <a:custGeom>
            <a:avLst/>
            <a:gdLst/>
            <a:ahLst/>
            <a:cxnLst/>
            <a:rect r="r" b="b" t="t" l="l"/>
            <a:pathLst>
              <a:path h="1984422" w="2101649">
                <a:moveTo>
                  <a:pt x="0" y="0"/>
                </a:moveTo>
                <a:lnTo>
                  <a:pt x="2101650" y="0"/>
                </a:lnTo>
                <a:lnTo>
                  <a:pt x="2101650" y="1984422"/>
                </a:lnTo>
                <a:lnTo>
                  <a:pt x="0" y="19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56" t="0" r="-53967" b="-523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42828" y="1875848"/>
            <a:ext cx="8115300" cy="6816913"/>
            <a:chOff x="0" y="0"/>
            <a:chExt cx="2137363" cy="17954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795401"/>
            </a:xfrm>
            <a:custGeom>
              <a:avLst/>
              <a:gdLst/>
              <a:ahLst/>
              <a:cxnLst/>
              <a:rect r="r" b="b" t="t" l="l"/>
              <a:pathLst>
                <a:path h="1795401" w="2137363">
                  <a:moveTo>
                    <a:pt x="51515" y="0"/>
                  </a:moveTo>
                  <a:lnTo>
                    <a:pt x="2085847" y="0"/>
                  </a:lnTo>
                  <a:cubicBezTo>
                    <a:pt x="2099510" y="0"/>
                    <a:pt x="2112613" y="5428"/>
                    <a:pt x="2122274" y="15089"/>
                  </a:cubicBezTo>
                  <a:cubicBezTo>
                    <a:pt x="2131935" y="24750"/>
                    <a:pt x="2137363" y="37853"/>
                    <a:pt x="2137363" y="51515"/>
                  </a:cubicBezTo>
                  <a:lnTo>
                    <a:pt x="2137363" y="1743886"/>
                  </a:lnTo>
                  <a:cubicBezTo>
                    <a:pt x="2137363" y="1772337"/>
                    <a:pt x="2114299" y="1795401"/>
                    <a:pt x="2085847" y="1795401"/>
                  </a:cubicBezTo>
                  <a:lnTo>
                    <a:pt x="51515" y="1795401"/>
                  </a:lnTo>
                  <a:cubicBezTo>
                    <a:pt x="23064" y="1795401"/>
                    <a:pt x="0" y="1772337"/>
                    <a:pt x="0" y="1743886"/>
                  </a:cubicBezTo>
                  <a:lnTo>
                    <a:pt x="0" y="51515"/>
                  </a:lnTo>
                  <a:cubicBezTo>
                    <a:pt x="0" y="23064"/>
                    <a:pt x="23064" y="0"/>
                    <a:pt x="51515" y="0"/>
                  </a:cubicBezTo>
                  <a:close/>
                </a:path>
              </a:pathLst>
            </a:custGeom>
            <a:solidFill>
              <a:srgbClr val="FFED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137363" cy="18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7542" y="476171"/>
            <a:ext cx="10702071" cy="9430391"/>
            <a:chOff x="0" y="0"/>
            <a:chExt cx="2818652" cy="2483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8652" cy="2483724"/>
            </a:xfrm>
            <a:custGeom>
              <a:avLst/>
              <a:gdLst/>
              <a:ahLst/>
              <a:cxnLst/>
              <a:rect r="r" b="b" t="t" l="l"/>
              <a:pathLst>
                <a:path h="2483724" w="2818652">
                  <a:moveTo>
                    <a:pt x="39064" y="0"/>
                  </a:moveTo>
                  <a:lnTo>
                    <a:pt x="2779588" y="0"/>
                  </a:lnTo>
                  <a:cubicBezTo>
                    <a:pt x="2801163" y="0"/>
                    <a:pt x="2818652" y="17489"/>
                    <a:pt x="2818652" y="39064"/>
                  </a:cubicBezTo>
                  <a:lnTo>
                    <a:pt x="2818652" y="2444660"/>
                  </a:lnTo>
                  <a:cubicBezTo>
                    <a:pt x="2818652" y="2455021"/>
                    <a:pt x="2814537" y="2464957"/>
                    <a:pt x="2807211" y="2472283"/>
                  </a:cubicBezTo>
                  <a:cubicBezTo>
                    <a:pt x="2799885" y="2479609"/>
                    <a:pt x="2789949" y="2483724"/>
                    <a:pt x="2779588" y="2483724"/>
                  </a:cubicBezTo>
                  <a:lnTo>
                    <a:pt x="39064" y="2483724"/>
                  </a:lnTo>
                  <a:cubicBezTo>
                    <a:pt x="17489" y="2483724"/>
                    <a:pt x="0" y="2466235"/>
                    <a:pt x="0" y="2444660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818652" cy="257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83084" y="1223509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89"/>
                </a:lnTo>
                <a:lnTo>
                  <a:pt x="0" y="971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121350"/>
            <a:ext cx="1135394" cy="1077205"/>
          </a:xfrm>
          <a:custGeom>
            <a:avLst/>
            <a:gdLst/>
            <a:ahLst/>
            <a:cxnLst/>
            <a:rect r="r" b="b" t="t" l="l"/>
            <a:pathLst>
              <a:path h="1077205" w="1135394">
                <a:moveTo>
                  <a:pt x="0" y="0"/>
                </a:moveTo>
                <a:lnTo>
                  <a:pt x="1135394" y="0"/>
                </a:lnTo>
                <a:lnTo>
                  <a:pt x="1135394" y="1077205"/>
                </a:lnTo>
                <a:lnTo>
                  <a:pt x="0" y="1077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09613" y="2316309"/>
            <a:ext cx="5072447" cy="5935991"/>
          </a:xfrm>
          <a:custGeom>
            <a:avLst/>
            <a:gdLst/>
            <a:ahLst/>
            <a:cxnLst/>
            <a:rect r="r" b="b" t="t" l="l"/>
            <a:pathLst>
              <a:path h="5935991" w="5072447">
                <a:moveTo>
                  <a:pt x="0" y="0"/>
                </a:moveTo>
                <a:lnTo>
                  <a:pt x="5072446" y="0"/>
                </a:lnTo>
                <a:lnTo>
                  <a:pt x="5072446" y="5935991"/>
                </a:lnTo>
                <a:lnTo>
                  <a:pt x="0" y="593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615" t="-15699" r="-45946" b="-2293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9169" y="1142935"/>
            <a:ext cx="9077383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OBJETIVO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3282" y="3862710"/>
            <a:ext cx="7573270" cy="352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Aplicar Business Intelligence (BI) que permita identificar los factores que afectan la ocupación de propiedades, la satisfacción de huéspedes y la rentabilidad de anfitriones en Airbnb, con el fin de mejorar la competitividad en el mercado de hospedaje.</a:t>
            </a:r>
          </a:p>
          <a:p>
            <a:pPr algn="just" marL="0" indent="0" lvl="0">
              <a:lnSpc>
                <a:spcPts val="40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133" y="619855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8475" y="0"/>
            <a:ext cx="2101649" cy="1984422"/>
          </a:xfrm>
          <a:custGeom>
            <a:avLst/>
            <a:gdLst/>
            <a:ahLst/>
            <a:cxnLst/>
            <a:rect r="r" b="b" t="t" l="l"/>
            <a:pathLst>
              <a:path h="1984422" w="2101649">
                <a:moveTo>
                  <a:pt x="0" y="0"/>
                </a:moveTo>
                <a:lnTo>
                  <a:pt x="2101650" y="0"/>
                </a:lnTo>
                <a:lnTo>
                  <a:pt x="2101650" y="1984422"/>
                </a:lnTo>
                <a:lnTo>
                  <a:pt x="0" y="198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56" t="0" r="-53967" b="-523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42828" y="1875848"/>
            <a:ext cx="8115300" cy="6816913"/>
            <a:chOff x="0" y="0"/>
            <a:chExt cx="2137363" cy="17954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795401"/>
            </a:xfrm>
            <a:custGeom>
              <a:avLst/>
              <a:gdLst/>
              <a:ahLst/>
              <a:cxnLst/>
              <a:rect r="r" b="b" t="t" l="l"/>
              <a:pathLst>
                <a:path h="1795401" w="2137363">
                  <a:moveTo>
                    <a:pt x="51515" y="0"/>
                  </a:moveTo>
                  <a:lnTo>
                    <a:pt x="2085847" y="0"/>
                  </a:lnTo>
                  <a:cubicBezTo>
                    <a:pt x="2099510" y="0"/>
                    <a:pt x="2112613" y="5428"/>
                    <a:pt x="2122274" y="15089"/>
                  </a:cubicBezTo>
                  <a:cubicBezTo>
                    <a:pt x="2131935" y="24750"/>
                    <a:pt x="2137363" y="37853"/>
                    <a:pt x="2137363" y="51515"/>
                  </a:cubicBezTo>
                  <a:lnTo>
                    <a:pt x="2137363" y="1743886"/>
                  </a:lnTo>
                  <a:cubicBezTo>
                    <a:pt x="2137363" y="1772337"/>
                    <a:pt x="2114299" y="1795401"/>
                    <a:pt x="2085847" y="1795401"/>
                  </a:cubicBezTo>
                  <a:lnTo>
                    <a:pt x="51515" y="1795401"/>
                  </a:lnTo>
                  <a:cubicBezTo>
                    <a:pt x="23064" y="1795401"/>
                    <a:pt x="0" y="1772337"/>
                    <a:pt x="0" y="1743886"/>
                  </a:cubicBezTo>
                  <a:lnTo>
                    <a:pt x="0" y="51515"/>
                  </a:lnTo>
                  <a:cubicBezTo>
                    <a:pt x="0" y="23064"/>
                    <a:pt x="23064" y="0"/>
                    <a:pt x="51515" y="0"/>
                  </a:cubicBezTo>
                  <a:close/>
                </a:path>
              </a:pathLst>
            </a:custGeom>
            <a:solidFill>
              <a:srgbClr val="FFED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137363" cy="18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7542" y="476171"/>
            <a:ext cx="10702071" cy="9430391"/>
            <a:chOff x="0" y="0"/>
            <a:chExt cx="2818652" cy="2483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8652" cy="2483724"/>
            </a:xfrm>
            <a:custGeom>
              <a:avLst/>
              <a:gdLst/>
              <a:ahLst/>
              <a:cxnLst/>
              <a:rect r="r" b="b" t="t" l="l"/>
              <a:pathLst>
                <a:path h="2483724" w="2818652">
                  <a:moveTo>
                    <a:pt x="39064" y="0"/>
                  </a:moveTo>
                  <a:lnTo>
                    <a:pt x="2779588" y="0"/>
                  </a:lnTo>
                  <a:cubicBezTo>
                    <a:pt x="2801163" y="0"/>
                    <a:pt x="2818652" y="17489"/>
                    <a:pt x="2818652" y="39064"/>
                  </a:cubicBezTo>
                  <a:lnTo>
                    <a:pt x="2818652" y="2444660"/>
                  </a:lnTo>
                  <a:cubicBezTo>
                    <a:pt x="2818652" y="2455021"/>
                    <a:pt x="2814537" y="2464957"/>
                    <a:pt x="2807211" y="2472283"/>
                  </a:cubicBezTo>
                  <a:cubicBezTo>
                    <a:pt x="2799885" y="2479609"/>
                    <a:pt x="2789949" y="2483724"/>
                    <a:pt x="2779588" y="2483724"/>
                  </a:cubicBezTo>
                  <a:lnTo>
                    <a:pt x="39064" y="2483724"/>
                  </a:lnTo>
                  <a:cubicBezTo>
                    <a:pt x="17489" y="2483724"/>
                    <a:pt x="0" y="2466235"/>
                    <a:pt x="0" y="2444660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818652" cy="257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457902"/>
            <a:ext cx="749014" cy="710627"/>
          </a:xfrm>
          <a:custGeom>
            <a:avLst/>
            <a:gdLst/>
            <a:ahLst/>
            <a:cxnLst/>
            <a:rect r="r" b="b" t="t" l="l"/>
            <a:pathLst>
              <a:path h="710627" w="749014">
                <a:moveTo>
                  <a:pt x="0" y="0"/>
                </a:moveTo>
                <a:lnTo>
                  <a:pt x="749014" y="0"/>
                </a:lnTo>
                <a:lnTo>
                  <a:pt x="749014" y="710627"/>
                </a:lnTo>
                <a:lnTo>
                  <a:pt x="0" y="710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933570"/>
            <a:ext cx="749014" cy="710627"/>
          </a:xfrm>
          <a:custGeom>
            <a:avLst/>
            <a:gdLst/>
            <a:ahLst/>
            <a:cxnLst/>
            <a:rect r="r" b="b" t="t" l="l"/>
            <a:pathLst>
              <a:path h="710627" w="749014">
                <a:moveTo>
                  <a:pt x="0" y="0"/>
                </a:moveTo>
                <a:lnTo>
                  <a:pt x="749014" y="0"/>
                </a:lnTo>
                <a:lnTo>
                  <a:pt x="749014" y="710627"/>
                </a:lnTo>
                <a:lnTo>
                  <a:pt x="0" y="710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487929"/>
            <a:ext cx="749014" cy="710627"/>
          </a:xfrm>
          <a:custGeom>
            <a:avLst/>
            <a:gdLst/>
            <a:ahLst/>
            <a:cxnLst/>
            <a:rect r="r" b="b" t="t" l="l"/>
            <a:pathLst>
              <a:path h="710627" w="749014">
                <a:moveTo>
                  <a:pt x="0" y="0"/>
                </a:moveTo>
                <a:lnTo>
                  <a:pt x="749014" y="0"/>
                </a:lnTo>
                <a:lnTo>
                  <a:pt x="749014" y="710626"/>
                </a:lnTo>
                <a:lnTo>
                  <a:pt x="0" y="71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960555"/>
            <a:ext cx="749014" cy="710627"/>
          </a:xfrm>
          <a:custGeom>
            <a:avLst/>
            <a:gdLst/>
            <a:ahLst/>
            <a:cxnLst/>
            <a:rect r="r" b="b" t="t" l="l"/>
            <a:pathLst>
              <a:path h="710627" w="749014">
                <a:moveTo>
                  <a:pt x="0" y="0"/>
                </a:moveTo>
                <a:lnTo>
                  <a:pt x="749014" y="0"/>
                </a:lnTo>
                <a:lnTo>
                  <a:pt x="749014" y="710627"/>
                </a:lnTo>
                <a:lnTo>
                  <a:pt x="0" y="710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8337448"/>
            <a:ext cx="749014" cy="710627"/>
          </a:xfrm>
          <a:custGeom>
            <a:avLst/>
            <a:gdLst/>
            <a:ahLst/>
            <a:cxnLst/>
            <a:rect r="r" b="b" t="t" l="l"/>
            <a:pathLst>
              <a:path h="710627" w="749014">
                <a:moveTo>
                  <a:pt x="0" y="0"/>
                </a:moveTo>
                <a:lnTo>
                  <a:pt x="749014" y="0"/>
                </a:lnTo>
                <a:lnTo>
                  <a:pt x="749014" y="710626"/>
                </a:lnTo>
                <a:lnTo>
                  <a:pt x="0" y="71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00138" y="2301066"/>
            <a:ext cx="4508338" cy="5780601"/>
          </a:xfrm>
          <a:custGeom>
            <a:avLst/>
            <a:gdLst/>
            <a:ahLst/>
            <a:cxnLst/>
            <a:rect r="r" b="b" t="t" l="l"/>
            <a:pathLst>
              <a:path h="5780601" w="4508338">
                <a:moveTo>
                  <a:pt x="0" y="0"/>
                </a:moveTo>
                <a:lnTo>
                  <a:pt x="4508337" y="0"/>
                </a:lnTo>
                <a:lnTo>
                  <a:pt x="4508337" y="5780601"/>
                </a:lnTo>
                <a:lnTo>
                  <a:pt x="0" y="578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36" t="-42365" r="-746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63355" y="232321"/>
            <a:ext cx="10190444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OBJETIVOS ESPECÍFICOS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1943" y="2128523"/>
            <a:ext cx="8325982" cy="163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9"/>
              </a:lnSpc>
              <a:spcBef>
                <a:spcPct val="0"/>
              </a:spcBef>
            </a:pPr>
            <a:r>
              <a:rPr lang="en-US" sz="2306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Identificar las zonas y ciudades con menor tasa de ocupación, para reconocer mercados con mayor riesgo de pérdidas de reservas. </a:t>
            </a:r>
          </a:p>
          <a:p>
            <a:pPr algn="just" marL="0" indent="0" lvl="0">
              <a:lnSpc>
                <a:spcPts val="322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171943" y="3708246"/>
            <a:ext cx="8325982" cy="160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79"/>
              </a:lnSpc>
              <a:spcBef>
                <a:spcPct val="0"/>
              </a:spcBef>
            </a:pPr>
            <a:r>
              <a:rPr lang="en-US" sz="2271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Medir el nivel de satisfacción de huéspedes a partir de calificaciones y reseñas, para detectar clientes con experiencias negativas y mayor probabilidad de abandono. </a:t>
            </a:r>
          </a:p>
          <a:p>
            <a:pPr algn="just" marL="0" indent="0" lvl="0">
              <a:lnSpc>
                <a:spcPts val="317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71943" y="5369588"/>
            <a:ext cx="8325982" cy="106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Evaluar el impacto del estatus de anfitrión (superhost vs no superhost) sobre la ocupación y satisfacción, para medir la efectividad del programa de reconocimiento.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1943" y="6757368"/>
            <a:ext cx="8325982" cy="106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Analizar la variación de precios por temporada, tipo de propiedad y ubicación, para recomendar tarifas que mejoren la competitividad y los ingresos.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1943" y="8134261"/>
            <a:ext cx="8325982" cy="106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183937"/>
                </a:solidFill>
                <a:latin typeface="Questrial"/>
                <a:ea typeface="Questrial"/>
                <a:cs typeface="Questrial"/>
                <a:sym typeface="Questrial"/>
              </a:rPr>
              <a:t>Determinar la relación entre la cantidad de reseñas negativas y el desempeño de los anfitriones, para anticipar riesgos de baja rentabilidad y abandono de clientes.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542" y="476171"/>
            <a:ext cx="17118048" cy="1508251"/>
            <a:chOff x="0" y="0"/>
            <a:chExt cx="4508457" cy="3972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457" cy="397235"/>
            </a:xfrm>
            <a:custGeom>
              <a:avLst/>
              <a:gdLst/>
              <a:ahLst/>
              <a:cxnLst/>
              <a:rect r="r" b="b" t="t" l="l"/>
              <a:pathLst>
                <a:path h="397235" w="4508457">
                  <a:moveTo>
                    <a:pt x="24422" y="0"/>
                  </a:moveTo>
                  <a:lnTo>
                    <a:pt x="4484034" y="0"/>
                  </a:lnTo>
                  <a:cubicBezTo>
                    <a:pt x="4490512" y="0"/>
                    <a:pt x="4496724" y="2573"/>
                    <a:pt x="4501304" y="7153"/>
                  </a:cubicBezTo>
                  <a:cubicBezTo>
                    <a:pt x="4505884" y="11733"/>
                    <a:pt x="4508457" y="17945"/>
                    <a:pt x="4508457" y="24422"/>
                  </a:cubicBezTo>
                  <a:lnTo>
                    <a:pt x="4508457" y="372812"/>
                  </a:lnTo>
                  <a:cubicBezTo>
                    <a:pt x="4508457" y="379290"/>
                    <a:pt x="4505884" y="385502"/>
                    <a:pt x="4501304" y="390082"/>
                  </a:cubicBezTo>
                  <a:cubicBezTo>
                    <a:pt x="4496724" y="394662"/>
                    <a:pt x="4490512" y="397235"/>
                    <a:pt x="4484034" y="397235"/>
                  </a:cubicBezTo>
                  <a:lnTo>
                    <a:pt x="24422" y="397235"/>
                  </a:lnTo>
                  <a:cubicBezTo>
                    <a:pt x="17945" y="397235"/>
                    <a:pt x="11733" y="394662"/>
                    <a:pt x="7153" y="390082"/>
                  </a:cubicBezTo>
                  <a:cubicBezTo>
                    <a:pt x="2573" y="385502"/>
                    <a:pt x="0" y="379290"/>
                    <a:pt x="0" y="372812"/>
                  </a:cubicBezTo>
                  <a:lnTo>
                    <a:pt x="0" y="24422"/>
                  </a:lnTo>
                  <a:cubicBezTo>
                    <a:pt x="0" y="17945"/>
                    <a:pt x="2573" y="11733"/>
                    <a:pt x="7153" y="7153"/>
                  </a:cubicBezTo>
                  <a:cubicBezTo>
                    <a:pt x="11733" y="2573"/>
                    <a:pt x="17945" y="0"/>
                    <a:pt x="24422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508457" cy="492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221" y="2505199"/>
            <a:ext cx="15329877" cy="7205042"/>
          </a:xfrm>
          <a:custGeom>
            <a:avLst/>
            <a:gdLst/>
            <a:ahLst/>
            <a:cxnLst/>
            <a:rect r="r" b="b" t="t" l="l"/>
            <a:pathLst>
              <a:path h="7205042" w="15329877">
                <a:moveTo>
                  <a:pt x="0" y="0"/>
                </a:moveTo>
                <a:lnTo>
                  <a:pt x="15329877" y="0"/>
                </a:lnTo>
                <a:lnTo>
                  <a:pt x="15329877" y="7205042"/>
                </a:lnTo>
                <a:lnTo>
                  <a:pt x="0" y="720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3207" y="178034"/>
            <a:ext cx="14706719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MODELOS TRANSACCIONALES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0226" y="3565669"/>
            <a:ext cx="6124334" cy="3155662"/>
            <a:chOff x="0" y="0"/>
            <a:chExt cx="2096745" cy="1080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6745" cy="1080382"/>
            </a:xfrm>
            <a:custGeom>
              <a:avLst/>
              <a:gdLst/>
              <a:ahLst/>
              <a:cxnLst/>
              <a:rect r="r" b="b" t="t" l="l"/>
              <a:pathLst>
                <a:path h="1080382" w="2096745">
                  <a:moveTo>
                    <a:pt x="68263" y="0"/>
                  </a:moveTo>
                  <a:lnTo>
                    <a:pt x="2028482" y="0"/>
                  </a:lnTo>
                  <a:cubicBezTo>
                    <a:pt x="2066183" y="0"/>
                    <a:pt x="2096745" y="30562"/>
                    <a:pt x="2096745" y="68263"/>
                  </a:cubicBezTo>
                  <a:lnTo>
                    <a:pt x="2096745" y="1012119"/>
                  </a:lnTo>
                  <a:cubicBezTo>
                    <a:pt x="2096745" y="1049819"/>
                    <a:pt x="2066183" y="1080382"/>
                    <a:pt x="2028482" y="1080382"/>
                  </a:cubicBezTo>
                  <a:lnTo>
                    <a:pt x="68263" y="1080382"/>
                  </a:lnTo>
                  <a:cubicBezTo>
                    <a:pt x="30562" y="1080382"/>
                    <a:pt x="0" y="1049819"/>
                    <a:pt x="0" y="1012119"/>
                  </a:cubicBezTo>
                  <a:lnTo>
                    <a:pt x="0" y="68263"/>
                  </a:lnTo>
                  <a:cubicBezTo>
                    <a:pt x="0" y="30562"/>
                    <a:pt x="30562" y="0"/>
                    <a:pt x="68263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096745" cy="1175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24219" y="435058"/>
            <a:ext cx="8032958" cy="9655249"/>
          </a:xfrm>
          <a:custGeom>
            <a:avLst/>
            <a:gdLst/>
            <a:ahLst/>
            <a:cxnLst/>
            <a:rect r="r" b="b" t="t" l="l"/>
            <a:pathLst>
              <a:path h="9655249" w="8032958">
                <a:moveTo>
                  <a:pt x="0" y="0"/>
                </a:moveTo>
                <a:lnTo>
                  <a:pt x="8032957" y="0"/>
                </a:lnTo>
                <a:lnTo>
                  <a:pt x="8032957" y="9655249"/>
                </a:lnTo>
                <a:lnTo>
                  <a:pt x="0" y="965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7117" y="4003663"/>
            <a:ext cx="5030553" cy="24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1"/>
              </a:lnSpc>
            </a:pPr>
            <a:r>
              <a:rPr lang="en-US" sz="7088" spc="-127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DICCIONARIO DE DATOS TRANSACCIONAL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542" y="476171"/>
            <a:ext cx="17118048" cy="1508251"/>
            <a:chOff x="0" y="0"/>
            <a:chExt cx="4508457" cy="3972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457" cy="397235"/>
            </a:xfrm>
            <a:custGeom>
              <a:avLst/>
              <a:gdLst/>
              <a:ahLst/>
              <a:cxnLst/>
              <a:rect r="r" b="b" t="t" l="l"/>
              <a:pathLst>
                <a:path h="397235" w="4508457">
                  <a:moveTo>
                    <a:pt x="24422" y="0"/>
                  </a:moveTo>
                  <a:lnTo>
                    <a:pt x="4484034" y="0"/>
                  </a:lnTo>
                  <a:cubicBezTo>
                    <a:pt x="4490512" y="0"/>
                    <a:pt x="4496724" y="2573"/>
                    <a:pt x="4501304" y="7153"/>
                  </a:cubicBezTo>
                  <a:cubicBezTo>
                    <a:pt x="4505884" y="11733"/>
                    <a:pt x="4508457" y="17945"/>
                    <a:pt x="4508457" y="24422"/>
                  </a:cubicBezTo>
                  <a:lnTo>
                    <a:pt x="4508457" y="372812"/>
                  </a:lnTo>
                  <a:cubicBezTo>
                    <a:pt x="4508457" y="379290"/>
                    <a:pt x="4505884" y="385502"/>
                    <a:pt x="4501304" y="390082"/>
                  </a:cubicBezTo>
                  <a:cubicBezTo>
                    <a:pt x="4496724" y="394662"/>
                    <a:pt x="4490512" y="397235"/>
                    <a:pt x="4484034" y="397235"/>
                  </a:cubicBezTo>
                  <a:lnTo>
                    <a:pt x="24422" y="397235"/>
                  </a:lnTo>
                  <a:cubicBezTo>
                    <a:pt x="17945" y="397235"/>
                    <a:pt x="11733" y="394662"/>
                    <a:pt x="7153" y="390082"/>
                  </a:cubicBezTo>
                  <a:cubicBezTo>
                    <a:pt x="2573" y="385502"/>
                    <a:pt x="0" y="379290"/>
                    <a:pt x="0" y="372812"/>
                  </a:cubicBezTo>
                  <a:lnTo>
                    <a:pt x="0" y="24422"/>
                  </a:lnTo>
                  <a:cubicBezTo>
                    <a:pt x="0" y="17945"/>
                    <a:pt x="2573" y="11733"/>
                    <a:pt x="7153" y="7153"/>
                  </a:cubicBezTo>
                  <a:cubicBezTo>
                    <a:pt x="11733" y="2573"/>
                    <a:pt x="17945" y="0"/>
                    <a:pt x="24422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508457" cy="492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16764" y="2401176"/>
            <a:ext cx="10254471" cy="7293493"/>
          </a:xfrm>
          <a:custGeom>
            <a:avLst/>
            <a:gdLst/>
            <a:ahLst/>
            <a:cxnLst/>
            <a:rect r="r" b="b" t="t" l="l"/>
            <a:pathLst>
              <a:path h="7293493" w="10254471">
                <a:moveTo>
                  <a:pt x="0" y="0"/>
                </a:moveTo>
                <a:lnTo>
                  <a:pt x="10254472" y="0"/>
                </a:lnTo>
                <a:lnTo>
                  <a:pt x="10254472" y="7293493"/>
                </a:lnTo>
                <a:lnTo>
                  <a:pt x="0" y="7293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3207" y="178034"/>
            <a:ext cx="14706719" cy="175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MODELOS DIMENSIONALES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0226" y="3565669"/>
            <a:ext cx="6124334" cy="3155662"/>
            <a:chOff x="0" y="0"/>
            <a:chExt cx="2096745" cy="10803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6745" cy="1080382"/>
            </a:xfrm>
            <a:custGeom>
              <a:avLst/>
              <a:gdLst/>
              <a:ahLst/>
              <a:cxnLst/>
              <a:rect r="r" b="b" t="t" l="l"/>
              <a:pathLst>
                <a:path h="1080382" w="2096745">
                  <a:moveTo>
                    <a:pt x="68263" y="0"/>
                  </a:moveTo>
                  <a:lnTo>
                    <a:pt x="2028482" y="0"/>
                  </a:lnTo>
                  <a:cubicBezTo>
                    <a:pt x="2066183" y="0"/>
                    <a:pt x="2096745" y="30562"/>
                    <a:pt x="2096745" y="68263"/>
                  </a:cubicBezTo>
                  <a:lnTo>
                    <a:pt x="2096745" y="1012119"/>
                  </a:lnTo>
                  <a:cubicBezTo>
                    <a:pt x="2096745" y="1049819"/>
                    <a:pt x="2066183" y="1080382"/>
                    <a:pt x="2028482" y="1080382"/>
                  </a:cubicBezTo>
                  <a:lnTo>
                    <a:pt x="68263" y="1080382"/>
                  </a:lnTo>
                  <a:cubicBezTo>
                    <a:pt x="30562" y="1080382"/>
                    <a:pt x="0" y="1049819"/>
                    <a:pt x="0" y="1012119"/>
                  </a:cubicBezTo>
                  <a:lnTo>
                    <a:pt x="0" y="68263"/>
                  </a:lnTo>
                  <a:cubicBezTo>
                    <a:pt x="0" y="30562"/>
                    <a:pt x="30562" y="0"/>
                    <a:pt x="68263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096745" cy="1175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72928"/>
            <a:ext cx="7255473" cy="9741144"/>
          </a:xfrm>
          <a:custGeom>
            <a:avLst/>
            <a:gdLst/>
            <a:ahLst/>
            <a:cxnLst/>
            <a:rect r="r" b="b" t="t" l="l"/>
            <a:pathLst>
              <a:path h="9741144" w="7255473">
                <a:moveTo>
                  <a:pt x="0" y="0"/>
                </a:moveTo>
                <a:lnTo>
                  <a:pt x="7255473" y="0"/>
                </a:lnTo>
                <a:lnTo>
                  <a:pt x="7255473" y="9741144"/>
                </a:lnTo>
                <a:lnTo>
                  <a:pt x="0" y="974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7117" y="4003663"/>
            <a:ext cx="5030553" cy="24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1"/>
              </a:lnSpc>
            </a:pPr>
            <a:r>
              <a:rPr lang="en-US" sz="7088" spc="-127">
                <a:solidFill>
                  <a:srgbClr val="183937"/>
                </a:solidFill>
                <a:latin typeface="Adolescence"/>
                <a:ea typeface="Adolescence"/>
                <a:cs typeface="Adolescence"/>
                <a:sym typeface="Adolescence"/>
              </a:rPr>
              <a:t>DICCIONARIO DE DATOS DIMENSIONAL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DAG0tFuVd4Y</dc:identifier>
  <dcterms:modified xsi:type="dcterms:W3CDTF">2011-08-01T06:04:30Z</dcterms:modified>
  <cp:revision>1</cp:revision>
  <dc:title>Busine</dc:title>
</cp:coreProperties>
</file>